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25" r:id="rId10"/>
    <p:sldMasterId id="2147483837" r:id="rId11"/>
    <p:sldMasterId id="2147483890" r:id="rId12"/>
    <p:sldMasterId id="2147483919" r:id="rId13"/>
  </p:sldMasterIdLst>
  <p:notesMasterIdLst>
    <p:notesMasterId r:id="rId39"/>
  </p:notesMasterIdLst>
  <p:handoutMasterIdLst>
    <p:handoutMasterId r:id="rId40"/>
  </p:handoutMasterIdLst>
  <p:sldIdLst>
    <p:sldId id="271" r:id="rId14"/>
    <p:sldId id="343" r:id="rId15"/>
    <p:sldId id="289" r:id="rId16"/>
    <p:sldId id="345" r:id="rId17"/>
    <p:sldId id="346" r:id="rId18"/>
    <p:sldId id="347" r:id="rId19"/>
    <p:sldId id="349" r:id="rId20"/>
    <p:sldId id="350" r:id="rId21"/>
    <p:sldId id="351" r:id="rId22"/>
    <p:sldId id="355" r:id="rId23"/>
    <p:sldId id="352" r:id="rId24"/>
    <p:sldId id="344" r:id="rId25"/>
    <p:sldId id="302" r:id="rId26"/>
    <p:sldId id="303" r:id="rId27"/>
    <p:sldId id="322" r:id="rId28"/>
    <p:sldId id="318" r:id="rId29"/>
    <p:sldId id="296" r:id="rId30"/>
    <p:sldId id="332" r:id="rId31"/>
    <p:sldId id="331" r:id="rId32"/>
    <p:sldId id="354" r:id="rId33"/>
    <p:sldId id="307" r:id="rId34"/>
    <p:sldId id="314" r:id="rId35"/>
    <p:sldId id="315" r:id="rId36"/>
    <p:sldId id="313" r:id="rId37"/>
    <p:sldId id="34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67" d="100"/>
          <a:sy n="67" d="100"/>
        </p:scale>
        <p:origin x="738" y="60"/>
      </p:cViewPr>
      <p:guideLst/>
    </p:cSldViewPr>
  </p:slideViewPr>
  <p:notesTextViewPr>
    <p:cViewPr>
      <p:scale>
        <a:sx n="1" d="1"/>
        <a:sy n="1" d="1"/>
      </p:scale>
      <p:origin x="0" y="0"/>
    </p:cViewPr>
  </p:notesText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notesMaster" Target="notesMasters/notesMaster1.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59"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6/12/2018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3785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tasks for this exercise are as follows:</a:t>
            </a:r>
          </a:p>
          <a:p>
            <a:r>
              <a:rPr lang="en-US" sz="1200" b="0" i="0" kern="1200" dirty="0">
                <a:solidFill>
                  <a:schemeClr val="tx1"/>
                </a:solidFill>
                <a:effectLst/>
                <a:latin typeface="+mn-lt"/>
                <a:ea typeface="+mn-ea"/>
                <a:cs typeface="+mn-cs"/>
              </a:rPr>
              <a:t>Create virtual networks by using Azure Portal</a:t>
            </a:r>
          </a:p>
          <a:p>
            <a:r>
              <a:rPr lang="en-US" sz="1200" b="1" i="0" kern="1200" dirty="0">
                <a:solidFill>
                  <a:schemeClr val="tx1"/>
                </a:solidFill>
                <a:effectLst/>
                <a:latin typeface="+mn-lt"/>
                <a:ea typeface="+mn-ea"/>
                <a:cs typeface="+mn-cs"/>
              </a:rPr>
              <a:t>Task 1: Create a virtual network by using the Azure portal</a:t>
            </a:r>
          </a:p>
          <a:p>
            <a:r>
              <a:rPr lang="en-US" sz="1200" b="0" i="0" kern="1200" dirty="0">
                <a:solidFill>
                  <a:schemeClr val="tx1"/>
                </a:solidFill>
                <a:effectLst/>
                <a:latin typeface="+mn-lt"/>
                <a:ea typeface="+mn-ea"/>
                <a:cs typeface="+mn-cs"/>
              </a:rPr>
              <a:t>From MIA-CL1, start Microsoft Edge, go to </a:t>
            </a:r>
            <a:r>
              <a:rPr lang="en-US" sz="1200" b="1" i="0" u="none" strike="noStrike" kern="1200" dirty="0">
                <a:solidFill>
                  <a:schemeClr val="tx1"/>
                </a:solidFill>
                <a:effectLst/>
                <a:latin typeface="+mn-lt"/>
                <a:ea typeface="+mn-ea"/>
                <a:cs typeface="+mn-cs"/>
                <a:hlinkClick r:id="rId3"/>
              </a:rPr>
              <a:t>http://portal.azure.com</a:t>
            </a:r>
            <a:r>
              <a:rPr lang="en-US" sz="1200" b="0" i="0" kern="1200" dirty="0">
                <a:solidFill>
                  <a:schemeClr val="tx1"/>
                </a:solidFill>
                <a:effectLst/>
                <a:latin typeface="+mn-lt"/>
                <a:ea typeface="+mn-ea"/>
                <a:cs typeface="+mn-cs"/>
              </a:rPr>
              <a:t>, and then, if prompted, sign in to the Azure portal as the Service Administrator of your Azure subscription.</a:t>
            </a:r>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10.0.0.0/16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10.0.0.0/24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Create new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resource group name: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0" i="0" kern="1200" dirty="0">
                <a:solidFill>
                  <a:schemeClr val="tx1"/>
                </a:solidFill>
                <a:effectLst/>
                <a:latin typeface="+mn-lt"/>
                <a:ea typeface="+mn-ea"/>
                <a:cs typeface="+mn-cs"/>
              </a:rPr>
              <a:t>From the Azure portal, create a new virtual network by using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Address space: </a:t>
            </a:r>
            <a:r>
              <a:rPr lang="en-US" sz="1200" b="1" i="0" kern="1200" dirty="0">
                <a:solidFill>
                  <a:schemeClr val="tx1"/>
                </a:solidFill>
                <a:effectLst/>
                <a:latin typeface="+mn-lt"/>
                <a:ea typeface="+mn-ea"/>
                <a:cs typeface="+mn-cs"/>
              </a:rPr>
              <a:t>10.1.0.0/16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name: </a:t>
            </a:r>
            <a:r>
              <a:rPr lang="en-US" sz="1200" b="1" i="0" kern="1200" dirty="0">
                <a:solidFill>
                  <a:schemeClr val="tx1"/>
                </a:solidFill>
                <a:effectLst/>
                <a:latin typeface="+mn-lt"/>
                <a:ea typeface="+mn-ea"/>
                <a:cs typeface="+mn-cs"/>
              </a:rPr>
              <a:t>Subnet1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Subnet address range: </a:t>
            </a:r>
            <a:r>
              <a:rPr lang="en-US" sz="1200" b="1" i="0" kern="1200" dirty="0">
                <a:solidFill>
                  <a:schemeClr val="tx1"/>
                </a:solidFill>
                <a:effectLst/>
                <a:latin typeface="+mn-lt"/>
                <a:ea typeface="+mn-ea"/>
                <a:cs typeface="+mn-cs"/>
              </a:rPr>
              <a:t>10.1.0.0/24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Resource group: </a:t>
            </a:r>
            <a:r>
              <a:rPr lang="en-US" sz="1200" b="1" i="0" kern="1200" dirty="0">
                <a:solidFill>
                  <a:schemeClr val="tx1"/>
                </a:solidFill>
                <a:effectLst/>
                <a:latin typeface="+mn-lt"/>
                <a:ea typeface="+mn-ea"/>
                <a:cs typeface="+mn-cs"/>
              </a:rPr>
              <a:t>Use existing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10979D05-LabRG01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Location: </a:t>
            </a:r>
            <a:r>
              <a:rPr lang="en-US" sz="1200" b="0" i="1" kern="1200" dirty="0">
                <a:solidFill>
                  <a:schemeClr val="tx1"/>
                </a:solidFill>
                <a:effectLst/>
                <a:latin typeface="+mn-lt"/>
                <a:ea typeface="+mn-ea"/>
                <a:cs typeface="+mn-cs"/>
              </a:rPr>
              <a:t>Azure data center where you can deploy Azure VMs, closest to the location of your classroom</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Pin to dashboard: </a:t>
            </a:r>
            <a:r>
              <a:rPr lang="en-US" sz="1200" b="0" i="1" kern="1200" dirty="0">
                <a:solidFill>
                  <a:schemeClr val="tx1"/>
                </a:solidFill>
                <a:effectLst/>
                <a:latin typeface="+mn-lt"/>
                <a:ea typeface="+mn-ea"/>
                <a:cs typeface="+mn-cs"/>
              </a:rPr>
              <a:t>Select the checkbox</a:t>
            </a:r>
            <a:endParaRPr lang="en-US" sz="1200" b="0" i="0" kern="1200" dirty="0">
              <a:solidFill>
                <a:schemeClr val="tx1"/>
              </a:solidFill>
              <a:effectLst/>
              <a:latin typeface="+mn-lt"/>
              <a:ea typeface="+mn-ea"/>
              <a:cs typeface="+mn-cs"/>
            </a:endParaRPr>
          </a:p>
          <a:p>
            <a:endParaRPr lang="en-US" dirty="0"/>
          </a:p>
          <a:p>
            <a:r>
              <a:rPr lang="en-US" sz="1200" b="1" i="0" kern="1200" dirty="0">
                <a:solidFill>
                  <a:schemeClr val="tx1"/>
                </a:solidFill>
                <a:effectLst/>
                <a:latin typeface="+mn-lt"/>
                <a:ea typeface="+mn-ea"/>
                <a:cs typeface="+mn-cs"/>
              </a:rPr>
              <a:t>Task 2: Configure </a:t>
            </a:r>
            <a:r>
              <a:rPr lang="en-US" sz="1200" b="1" i="0" kern="1200" dirty="0" err="1">
                <a:solidFill>
                  <a:schemeClr val="tx1"/>
                </a:solidFill>
                <a:effectLst/>
                <a:latin typeface="+mn-lt"/>
                <a:ea typeface="+mn-ea"/>
                <a:cs typeface="+mn-cs"/>
              </a:rPr>
              <a:t>VNet</a:t>
            </a:r>
            <a:r>
              <a:rPr lang="en-US" sz="1200" b="1" i="0" kern="1200" dirty="0">
                <a:solidFill>
                  <a:schemeClr val="tx1"/>
                </a:solidFill>
                <a:effectLst/>
                <a:latin typeface="+mn-lt"/>
                <a:ea typeface="+mn-ea"/>
                <a:cs typeface="+mn-cs"/>
              </a:rPr>
              <a:t> peering by using the Azure portal</a:t>
            </a: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labVNet1</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labVNet1-labVNet2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Azure portal, navigate to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a:t>
            </a:r>
          </a:p>
          <a:p>
            <a:r>
              <a:rPr lang="en-US" sz="1200" b="0" i="0" kern="1200" dirty="0">
                <a:solidFill>
                  <a:schemeClr val="tx1"/>
                </a:solidFill>
                <a:effectLst/>
                <a:latin typeface="+mn-lt"/>
                <a:ea typeface="+mn-ea"/>
                <a:cs typeface="+mn-cs"/>
              </a:rPr>
              <a:t>From the </a:t>
            </a:r>
            <a:r>
              <a:rPr lang="en-US" sz="1200" b="1" i="0" kern="1200" dirty="0">
                <a:solidFill>
                  <a:schemeClr val="tx1"/>
                </a:solidFill>
                <a:effectLst/>
                <a:latin typeface="+mn-lt"/>
                <a:ea typeface="+mn-ea"/>
                <a:cs typeface="+mn-cs"/>
              </a:rPr>
              <a:t>labVNet2</a:t>
            </a:r>
            <a:r>
              <a:rPr lang="en-US" sz="1200" b="0" i="0" kern="1200" dirty="0">
                <a:solidFill>
                  <a:schemeClr val="tx1"/>
                </a:solidFill>
                <a:effectLst/>
                <a:latin typeface="+mn-lt"/>
                <a:ea typeface="+mn-ea"/>
                <a:cs typeface="+mn-cs"/>
              </a:rPr>
              <a:t> blade, create a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peering with the following settings:</a:t>
            </a:r>
          </a:p>
          <a:p>
            <a:r>
              <a:rPr lang="en-US" sz="1200" b="0" i="0" kern="1200" dirty="0">
                <a:solidFill>
                  <a:schemeClr val="tx1"/>
                </a:solidFill>
                <a:effectLst/>
                <a:latin typeface="+mn-lt"/>
                <a:ea typeface="+mn-ea"/>
                <a:cs typeface="+mn-cs"/>
              </a:rPr>
              <a:t>Name: </a:t>
            </a:r>
            <a:r>
              <a:rPr lang="en-US" sz="1200" b="1" i="0" kern="1200" dirty="0">
                <a:solidFill>
                  <a:schemeClr val="tx1"/>
                </a:solidFill>
                <a:effectLst/>
                <a:latin typeface="+mn-lt"/>
                <a:ea typeface="+mn-ea"/>
                <a:cs typeface="+mn-cs"/>
              </a:rPr>
              <a:t>labVNet2-labVNet1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Deployment model: </a:t>
            </a:r>
            <a:r>
              <a:rPr lang="en-US" sz="1200" b="1" i="0" kern="1200" dirty="0">
                <a:solidFill>
                  <a:schemeClr val="tx1"/>
                </a:solidFill>
                <a:effectLst/>
                <a:latin typeface="+mn-lt"/>
                <a:ea typeface="+mn-ea"/>
                <a:cs typeface="+mn-cs"/>
              </a:rPr>
              <a:t>Resource manager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Subscription: </a:t>
            </a:r>
            <a:r>
              <a:rPr lang="en-US" sz="1200" b="0" i="1" kern="1200" dirty="0">
                <a:solidFill>
                  <a:schemeClr val="tx1"/>
                </a:solidFill>
                <a:effectLst/>
                <a:latin typeface="+mn-lt"/>
                <a:ea typeface="+mn-ea"/>
                <a:cs typeface="+mn-cs"/>
              </a:rPr>
              <a:t>Your Azure subscription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Virtual network: </a:t>
            </a:r>
            <a:r>
              <a:rPr lang="en-US" sz="1200" b="1" i="0" kern="1200" dirty="0">
                <a:solidFill>
                  <a:schemeClr val="tx1"/>
                </a:solidFill>
                <a:effectLst/>
                <a:latin typeface="+mn-lt"/>
                <a:ea typeface="+mn-ea"/>
                <a:cs typeface="+mn-cs"/>
              </a:rPr>
              <a:t>labVNet1</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virtual network access: </a:t>
            </a:r>
            <a:r>
              <a:rPr lang="en-US" sz="1200" b="1" i="0" kern="1200" dirty="0">
                <a:solidFill>
                  <a:schemeClr val="tx1"/>
                </a:solidFill>
                <a:effectLst/>
                <a:latin typeface="+mn-lt"/>
                <a:ea typeface="+mn-ea"/>
                <a:cs typeface="+mn-cs"/>
              </a:rPr>
              <a:t>Enabled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Allow forwarded traffic: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Allow gateway transit: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remote gateways: </a:t>
            </a:r>
            <a:r>
              <a:rPr lang="en-US" sz="1200" b="1" i="0" kern="1200" dirty="0">
                <a:solidFill>
                  <a:schemeClr val="tx1"/>
                </a:solidFill>
                <a:effectLst/>
                <a:latin typeface="+mn-lt"/>
                <a:ea typeface="+mn-ea"/>
                <a:cs typeface="+mn-cs"/>
              </a:rPr>
              <a:t>Disabled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E41278-A97F-6B4E-8A96-38954C528C7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832102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t>
            </a:r>
            <a:r>
              <a:rPr lang="en-US" dirty="0" smtClean="0"/>
              <a:t>APIs </a:t>
            </a:r>
            <a:r>
              <a:rPr lang="en-US" dirty="0"/>
              <a:t>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a:t>
            </a:r>
            <a:r>
              <a:rPr lang="en-US" sz="1200" b="0" i="0" kern="1200" dirty="0" smtClean="0">
                <a:solidFill>
                  <a:schemeClr val="tx1"/>
                </a:solidFill>
                <a:effectLst/>
                <a:latin typeface="+mn-lt"/>
                <a:ea typeface="+mn-ea"/>
                <a:cs typeface="+mn-cs"/>
              </a:rPr>
              <a:t>figure </a:t>
            </a:r>
            <a:r>
              <a:rPr lang="en-US" sz="1200" b="0" i="0" kern="1200" dirty="0">
                <a:solidFill>
                  <a:schemeClr val="tx1"/>
                </a:solidFill>
                <a:effectLst/>
                <a:latin typeface="+mn-lt"/>
                <a:ea typeface="+mn-ea"/>
                <a:cs typeface="+mn-cs"/>
              </a:rPr>
              <a:t>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xmlns=""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solidFill>
                  <a:prstClr val="black"/>
                </a:solidFill>
              </a:rPr>
              <a:t>LAB</a:t>
            </a:r>
          </a:p>
        </p:txBody>
      </p:sp>
      <p:sp>
        <p:nvSpPr>
          <p:cNvPr id="6" name="TextBox 5">
            <a:extLst>
              <a:ext uri="{FF2B5EF4-FFF2-40B4-BE49-F238E27FC236}">
                <a16:creationId xmlns=""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82627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r>
              <a:rPr lang="en-US" sz="5400" b="1" dirty="0">
                <a:solidFill>
                  <a:prstClr val="black"/>
                </a:solidFill>
              </a:rPr>
              <a:t>EXAM TIP!</a:t>
            </a:r>
          </a:p>
        </p:txBody>
      </p:sp>
      <p:sp>
        <p:nvSpPr>
          <p:cNvPr id="6" name="Text Placeholder 4">
            <a:extLst>
              <a:ext uri="{FF2B5EF4-FFF2-40B4-BE49-F238E27FC236}">
                <a16:creationId xmlns=""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705255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60985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5309814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562731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7660147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016599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6450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665133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115821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52416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760873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75747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688423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5412763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solidFill>
                  <a:prstClr val="black"/>
                </a:solidFill>
              </a:rPr>
              <a:t>#70-533 @ITProGuru</a:t>
            </a:r>
          </a:p>
        </p:txBody>
      </p:sp>
      <p:sp>
        <p:nvSpPr>
          <p:cNvPr id="8" name="Rectangle 7">
            <a:extLst>
              <a:ext uri="{FF2B5EF4-FFF2-40B4-BE49-F238E27FC236}">
                <a16:creationId xmlns="" xmlns:a16="http://schemas.microsoft.com/office/drawing/2014/main" id="{2E5CD9C4-3903-4CFA-9CED-0878686ABD1A}"/>
              </a:ext>
            </a:extLst>
          </p:cNvPr>
          <p:cNvSpPr/>
          <p:nvPr userDrawn="1"/>
        </p:nvSpPr>
        <p:spPr>
          <a:xfrm>
            <a:off x="211265" y="117610"/>
            <a:ext cx="1669047" cy="715581"/>
          </a:xfrm>
          <a:prstGeom prst="rect">
            <a:avLst/>
          </a:prstGeom>
        </p:spPr>
        <p:txBody>
          <a:bodyPr wrap="none">
            <a:spAutoFit/>
          </a:bodyPr>
          <a:lstStyle/>
          <a:p>
            <a:r>
              <a:rPr lang="en-US" sz="4050" dirty="0">
                <a:solidFill>
                  <a:srgbClr val="3399FF"/>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1160857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3"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1"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1"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xmlns=""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xmlns=""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3"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theme" Target="../theme/theme10.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7.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18.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theme" Target="../theme/theme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xmlns=""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solidFill>
                  <a:prstClr val="black">
                    <a:tint val="75000"/>
                  </a:prstClr>
                </a:solidFill>
              </a:rPr>
              <a:pPr/>
              <a:t>6/12/2018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
        <p:nvSpPr>
          <p:cNvPr id="7" name="TextBox 6">
            <a:extLst>
              <a:ext uri="{FF2B5EF4-FFF2-40B4-BE49-F238E27FC236}">
                <a16:creationId xmlns=""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582731306"/>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xmlns=""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9"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7" r:id="rId26"/>
    <p:sldLayoutId id="2147483918" r:id="rId27"/>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18.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F58B209-4E6F-412E-BA33-6903529DB20C}"/>
              </a:ext>
            </a:extLst>
          </p:cNvPr>
          <p:cNvSpPr>
            <a:spLocks noGrp="1"/>
          </p:cNvSpPr>
          <p:nvPr>
            <p:ph type="ctrTitle" sz="quarter"/>
          </p:nvPr>
        </p:nvSpPr>
        <p:spPr/>
        <p:txBody>
          <a:bodyPr/>
          <a:lstStyle/>
          <a:p>
            <a:r>
              <a:rPr lang="en-US" dirty="0" smtClean="0"/>
              <a:t>Deploy An IOT Hub</a:t>
            </a:r>
            <a:endParaRPr lang="en-US" dirty="0"/>
          </a:p>
        </p:txBody>
      </p:sp>
      <p:sp>
        <p:nvSpPr>
          <p:cNvPr id="4" name="Subtitle 3">
            <a:extLst>
              <a:ext uri="{FF2B5EF4-FFF2-40B4-BE49-F238E27FC236}">
                <a16:creationId xmlns=""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717929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xmlns=""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xmlns=""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xmlns=""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xmlns=""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err="1" smtClean="0"/>
              <a:t>Serverless</a:t>
            </a:r>
            <a:r>
              <a:rPr lang="en-US" sz="2800" dirty="0"/>
              <a:t>,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xmlns=""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F58B209-4E6F-412E-BA33-6903529DB20C}"/>
              </a:ext>
            </a:extLst>
          </p:cNvPr>
          <p:cNvSpPr>
            <a:spLocks noGrp="1"/>
          </p:cNvSpPr>
          <p:nvPr>
            <p:ph type="ctrTitle" sz="quarter"/>
          </p:nvPr>
        </p:nvSpPr>
        <p:spPr/>
        <p:txBody>
          <a:bodyPr/>
          <a:lstStyle/>
          <a:p>
            <a:r>
              <a:rPr lang="en-US" dirty="0" smtClean="0"/>
              <a:t>Deploy A Function App</a:t>
            </a:r>
            <a:endParaRPr lang="en-US" dirty="0"/>
          </a:p>
        </p:txBody>
      </p:sp>
      <p:sp>
        <p:nvSpPr>
          <p:cNvPr id="4" name="Subtitle 3">
            <a:extLst>
              <a:ext uri="{FF2B5EF4-FFF2-40B4-BE49-F238E27FC236}">
                <a16:creationId xmlns="" xmlns:a16="http://schemas.microsoft.com/office/drawing/2014/main" id="{7D07E0F1-6D44-4173-AA7B-25558381481B}"/>
              </a:ext>
            </a:extLst>
          </p:cNvPr>
          <p:cNvSpPr>
            <a:spLocks noGrp="1"/>
          </p:cNvSpPr>
          <p:nvPr>
            <p:ph type="subTitle" sz="quarter" idx="1"/>
          </p:nvPr>
        </p:nvSpPr>
        <p:spPr/>
        <p:txBody>
          <a:bodyPr/>
          <a:lstStyle/>
          <a:p>
            <a:endParaRPr lang="en-US"/>
          </a:p>
        </p:txBody>
      </p:sp>
      <p:sp>
        <p:nvSpPr>
          <p:cNvPr id="5" name="Text Placeholder 4">
            <a:extLst>
              <a:ext uri="{FF2B5EF4-FFF2-40B4-BE49-F238E27FC236}">
                <a16:creationId xmlns="" xmlns:a16="http://schemas.microsoft.com/office/drawing/2014/main" id="{652FC8F6-9C61-42CD-90A4-1EBDD2FB7210}"/>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 xmlns:a16="http://schemas.microsoft.com/office/drawing/2014/main" id="{80B11388-CFF3-4CFC-99E3-D2D9B375268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25806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xmlns=""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xmlns=""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xmlns=""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xmlns=""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xmlns=""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xmlns=""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xmlns=""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xmlns=""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xmlns=""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8.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9.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3.xml><?xml version="1.0" encoding="utf-8"?>
<ds:datastoreItem xmlns:ds="http://schemas.openxmlformats.org/officeDocument/2006/customXml" ds:itemID="{FBD5D014-D536-4619-B8CB-9F412D33ACAE}">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dcmitype/"/>
    <ds:schemaRef ds:uri="1AB5B583-F0CB-48BC-A5EC-1321D80DA2B0"/>
    <ds:schemaRef ds:uri="http://www.w3.org/XML/1998/namespace"/>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2436</Words>
  <Application>Microsoft Office PowerPoint</Application>
  <PresentationFormat>Widescreen</PresentationFormat>
  <Paragraphs>341</Paragraphs>
  <Slides>25</Slides>
  <Notes>25</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25</vt:i4>
      </vt:variant>
    </vt:vector>
  </HeadingPairs>
  <TitlesOfParts>
    <vt:vector size="47" baseType="lpstr">
      <vt:lpstr>MS PGothic</vt:lpstr>
      <vt:lpstr>Arial</vt:lpstr>
      <vt:lpstr>Calibri</vt:lpstr>
      <vt:lpstr>Calibri Light</vt:lpstr>
      <vt:lpstr>Consolas</vt:lpstr>
      <vt:lpstr>Courier New</vt:lpstr>
      <vt:lpstr>Segoe Pro</vt:lpstr>
      <vt:lpstr>Segoe Pro Light</vt:lpstr>
      <vt:lpstr>Segoe UI</vt:lpstr>
      <vt:lpstr>Segoe UI Light</vt:lpstr>
      <vt:lpstr>Wingdings</vt:lpstr>
      <vt:lpstr>1_Office Theme</vt:lpstr>
      <vt:lpstr>3_Office Theme</vt:lpstr>
      <vt:lpstr>2_Office Theme</vt:lpstr>
      <vt:lpstr>Windows Azure</vt:lpstr>
      <vt:lpstr>3-30070_Windows_Server_Management_Marketing_Template_16x9</vt:lpstr>
      <vt:lpstr>1_Server and Cloud 2013</vt:lpstr>
      <vt:lpstr>Metro Template Light 16x9</vt:lpstr>
      <vt:lpstr>COLOR TEMPLATE</vt:lpstr>
      <vt:lpstr>5-50033_TR23_TR-TV_Template</vt:lpstr>
      <vt:lpstr>4_Office Theme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Stream Analytics</vt:lpstr>
      <vt:lpstr>IoT Hub</vt:lpstr>
      <vt:lpstr>Deploy An IOT Hub</vt:lpstr>
      <vt:lpstr>Time Series Insights</vt:lpstr>
      <vt:lpstr>PowerPoint Presentation</vt:lpstr>
      <vt:lpstr>Service bus</vt:lpstr>
      <vt:lpstr>Service Bus Queue</vt:lpstr>
      <vt:lpstr>Event Hub</vt:lpstr>
      <vt:lpstr>Service Bus Tiers</vt:lpstr>
      <vt:lpstr>PowerPoint Presentation</vt:lpstr>
      <vt:lpstr>Azure Web Jobs</vt:lpstr>
      <vt:lpstr>Azure Functions </vt:lpstr>
      <vt:lpstr>Deploy A Function App</vt:lpstr>
      <vt:lpstr>PowerPoint Presentation</vt:lpstr>
      <vt:lpstr>Azure Search Overview</vt:lpstr>
      <vt:lpstr>PowerPoint Presentation</vt:lpstr>
      <vt:lpstr>Media Services Applications</vt:lpstr>
      <vt:lpstr>Advanced Analytics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2018-06-13T03:18:10Z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